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mpg" ContentType="video/m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2"/>
  </p:notesMasterIdLst>
  <p:sldIdLst>
    <p:sldId id="257" r:id="rId3"/>
    <p:sldId id="286" r:id="rId4"/>
    <p:sldId id="289" r:id="rId5"/>
    <p:sldId id="280" r:id="rId6"/>
    <p:sldId id="292" r:id="rId7"/>
    <p:sldId id="293" r:id="rId8"/>
    <p:sldId id="296" r:id="rId9"/>
    <p:sldId id="300" r:id="rId10"/>
    <p:sldId id="301" r:id="rId11"/>
    <p:sldId id="305" r:id="rId12"/>
    <p:sldId id="306" r:id="rId13"/>
    <p:sldId id="307" r:id="rId14"/>
    <p:sldId id="310" r:id="rId15"/>
    <p:sldId id="330" r:id="rId16"/>
    <p:sldId id="331" r:id="rId17"/>
    <p:sldId id="311" r:id="rId18"/>
    <p:sldId id="312" r:id="rId19"/>
    <p:sldId id="332" r:id="rId20"/>
    <p:sldId id="31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9"/>
    <p:restoredTop sz="94725"/>
  </p:normalViewPr>
  <p:slideViewPr>
    <p:cSldViewPr snapToGrid="0" snapToObjects="1">
      <p:cViewPr varScale="1">
        <p:scale>
          <a:sx n="110" d="100"/>
          <a:sy n="110" d="100"/>
        </p:scale>
        <p:origin x="11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F8DF-60D7-EC4B-A57B-A0DD06C573DC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9BD3A-AE92-B446-AE91-903589853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84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62B86-45F4-4C1B-BB2D-2E1880191CE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53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9B75F-3823-4297-818F-185019A4CB0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3340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C9B5E5-857B-4897-A1D5-E0801B03E2E1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9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78B880-E8AD-4024-A663-89DF08C40C1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E2E818AB-2371-4964-85FF-94597A855A56}" type="slidenum">
              <a:rPr lang="en-US" smtClean="0">
                <a:solidFill>
                  <a:prstClr val="black"/>
                </a:solidFill>
                <a:ea typeface="DejaVu Sans"/>
                <a:cs typeface="DejaVu Sans"/>
              </a:rPr>
              <a:pPr>
                <a:buFont typeface="Wingdings" pitchFamily="2" charset="2"/>
                <a:buNone/>
              </a:pPr>
              <a:t>9</a:t>
            </a:fld>
            <a:endParaRPr lang="en-US" smtClean="0">
              <a:solidFill>
                <a:prstClr val="black"/>
              </a:solidFill>
              <a:ea typeface="DejaVu Sans"/>
              <a:cs typeface="DejaVu Sans"/>
            </a:endParaRPr>
          </a:p>
        </p:txBody>
      </p:sp>
      <p:sp>
        <p:nvSpPr>
          <p:cNvPr id="860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3738"/>
            <a:ext cx="4567237" cy="3427412"/>
          </a:xfrm>
          <a:solidFill>
            <a:srgbClr val="FFFFFF"/>
          </a:solidFill>
          <a:ln/>
        </p:spPr>
      </p:sp>
      <p:sp>
        <p:nvSpPr>
          <p:cNvPr id="860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8213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19837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EB584-72AC-4157-82AC-C14716AE2A1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403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4037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99E43824-E80C-432F-93B1-6A3B1B74C478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01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60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1EA-E945-2B42-BCA5-D52BECCAFDC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449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FB4BE-D69B-DC46-A321-436AA942D83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573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65AD-DAC0-9141-A829-A7C6ED5D327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294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F6C6D8-7F74-3C41-A951-5211FF261261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7E8914-472C-4427-BBE5-B601DB073B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007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382A34-9803-5F47-A669-759002BB74B1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90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EC4659-A117-EA4C-A92F-CEF547B7FE0F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36F1F8-890D-4C48-8E24-C784EDDCDB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89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B3BAC-5BEB-AA4C-9D37-4033C5AFA7F6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C39AB-C319-403C-8545-69BA255C3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24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E3C32F-C826-B544-ADFA-7243ADD3E8C7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590EB3-662D-402A-86F6-9B1E52ECB0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47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2F736D-D0D1-2F43-986D-F5CAFBAA9F20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5D6F5-C874-4283-99EA-D93D3B58E0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0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14CA86-19FF-6048-8E44-E939F643DB9D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FC72E0-3E7F-4709-B8DF-5EC8A0346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603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BD9A26-F447-6340-B441-C1AF4E5AE863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372E52-CA3B-4B89-8AEC-1B69F92FAE9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722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02697-E501-AF40-B2CB-99C26D267BB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6940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7F2CE5-1A05-204A-8E21-513C777746F6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DF9DE-2389-48A4-BC7A-B4842B3063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ppl-logo-white-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ppl-logo-white-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9546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762FD9-694A-DF40-AA61-2F07926C93F3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538B-28AD-4B8F-9377-02FC4F0157F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7" descr="ppl-logo-white-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pl-logo-white-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5292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2CF8A8-0782-A540-979B-61AAA0D33E8B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E07E28-94A6-4B68-AD3A-4EC40AD6B3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7" descr="ppl-logo-white-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pl-logo-white-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9566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4BE363-81D9-7140-80CE-CB798B447FB9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557ED-B28C-4E0E-B69D-3B43209DE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593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099C52-D3A4-944B-B06B-A515879B33CA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557ED-B28C-4E0E-B69D-3B43209DE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32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818750-B658-454A-AEDC-5B6ACA8CC451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t>cs598LVK</a:t>
            </a: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557ED-B28C-4E0E-B69D-3B43209DE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69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818750-B658-454A-AEDC-5B6ACA8CC451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t>cs598LVK</a:t>
            </a: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557ED-B28C-4E0E-B69D-3B43209DE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4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F24-F966-CF49-8068-6ADF07E7F46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408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BF5D5-C014-6A4F-8386-15839DAA255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53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2ED7-C096-7746-A529-668955A947C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913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4634A-4A00-9747-9920-AB73002D7EE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711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2A31-EB83-EC47-92C4-C87A2241C3A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274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50CF4-F1CF-6741-AD6E-86CE3973702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782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541A-9C1D-2F47-9FA8-ACCC97618ED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77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74B33-04F6-CB4D-97F0-5B7B0222DFA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518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19200"/>
            <a:ext cx="83058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>
                    <a:lumMod val="40000"/>
                    <a:lumOff val="60000"/>
                  </a:schemeClr>
                </a:solidFill>
                <a:latin typeface="Book Antiqua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906CF13-464E-A749-96E8-92E6ED040775}" type="datetime1">
              <a:rPr lang="en-US" smtClean="0">
                <a:solidFill>
                  <a:srgbClr val="575F6D">
                    <a:lumMod val="40000"/>
                    <a:lumOff val="60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3/29/17</a:t>
            </a:fld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2">
                    <a:lumMod val="40000"/>
                    <a:lumOff val="60000"/>
                  </a:schemeClr>
                </a:solidFill>
                <a:latin typeface="Book Antiqua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Book Antiqua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46557ED-B28C-4E0E-B69D-3B43209DE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ppl-logo-white-s.png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68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harm_icon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389" y="62413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9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733" r:id="rId14"/>
    <p:sldLayoutId id="2147483747" r:id="rId15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 baseline="0">
          <a:solidFill>
            <a:schemeClr val="accent3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 baseline="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harm.cs.uiuc.edu/" TargetMode="Externa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jpeg"/><Relationship Id="rId3" Type="http://schemas.openxmlformats.org/officeDocument/2006/relationships/hyperlink" Target="http://charm.cs.illinois.edu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charm.cs.illinois.ed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8.png"/><Relationship Id="rId1" Type="http://schemas.openxmlformats.org/officeDocument/2006/relationships/tags" Target="../tags/tag1.xml"/><Relationship Id="rId2" Type="http://schemas.microsoft.com/office/2007/relationships/media" Target="../media/media1.m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52400"/>
            <a:ext cx="8382000" cy="3581399"/>
          </a:xfrm>
        </p:spPr>
        <p:txBody>
          <a:bodyPr>
            <a:normAutofit/>
          </a:bodyPr>
          <a:lstStyle/>
          <a:p>
            <a:r>
              <a:rPr lang="en-US" b="1" dirty="0" smtClean="0"/>
              <a:t>Charm++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Concluding remarks</a:t>
            </a:r>
            <a:endParaRPr lang="en-US" b="1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5100" dirty="0" smtClean="0"/>
              <a:t>Laxmikant (Sanjay) Kale</a:t>
            </a:r>
          </a:p>
          <a:p>
            <a:r>
              <a:rPr lang="en-US" dirty="0" smtClean="0">
                <a:hlinkClick r:id="rId3"/>
              </a:rPr>
              <a:t>http://charm.cs.illinois.edu</a:t>
            </a:r>
            <a:endParaRPr lang="en-US" dirty="0" smtClean="0"/>
          </a:p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Department of Computer Science</a:t>
            </a:r>
          </a:p>
          <a:p>
            <a:r>
              <a:rPr lang="en-US" dirty="0" smtClean="0"/>
              <a:t>University of Illinois at Urbana Champaign</a:t>
            </a:r>
          </a:p>
        </p:txBody>
      </p:sp>
      <p:pic>
        <p:nvPicPr>
          <p:cNvPr id="18436" name="Picture 6" descr="ppl-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5813425"/>
            <a:ext cx="288925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7" descr="full_mark_horz_b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867400"/>
            <a:ext cx="41338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895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075842"/>
              </p:ext>
            </p:extLst>
          </p:nvPr>
        </p:nvGraphicFramePr>
        <p:xfrm>
          <a:off x="685800" y="1143000"/>
          <a:ext cx="8109839" cy="5181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1123"/>
                <a:gridCol w="2427526"/>
                <a:gridCol w="1708409"/>
                <a:gridCol w="1332781"/>
              </a:tblGrid>
              <a:tr h="2711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Mini-App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Features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Machine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Max cores</a:t>
                      </a:r>
                      <a:endParaRPr lang="en-US" sz="1600" dirty="0"/>
                    </a:p>
                  </a:txBody>
                  <a:tcPr/>
                </a:tc>
              </a:tr>
              <a:tr h="4881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Overdecomposition</a:t>
                      </a:r>
                      <a:r>
                        <a:rPr lang="en-US" sz="1600" dirty="0" smtClean="0"/>
                        <a:t>, Custom array index,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Message priorities, Load Balancing, Checkpoint restart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BG/Q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131,072</a:t>
                      </a:r>
                      <a:endParaRPr lang="en-US" sz="1600" dirty="0"/>
                    </a:p>
                  </a:txBody>
                  <a:tcPr/>
                </a:tc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LeanMD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Overdecomposition</a:t>
                      </a:r>
                      <a:r>
                        <a:rPr lang="en-US" sz="1600" dirty="0" smtClean="0"/>
                        <a:t>, Load Balancing, Checkpoint restart, Power awareness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BG/P </a:t>
                      </a:r>
                    </a:p>
                    <a:p>
                      <a:pPr algn="ctr"/>
                      <a:r>
                        <a:rPr lang="en-US" sz="1600" dirty="0" smtClean="0"/>
                        <a:t>BG/Q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131,072</a:t>
                      </a:r>
                    </a:p>
                    <a:p>
                      <a:pPr algn="ctr"/>
                      <a:r>
                        <a:rPr lang="en-US" sz="1600" dirty="0" smtClean="0"/>
                        <a:t>32,768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Barnes-Hut</a:t>
                      </a:r>
                    </a:p>
                    <a:p>
                      <a:pPr algn="ctr"/>
                      <a:r>
                        <a:rPr lang="en-US" sz="1600" dirty="0" smtClean="0"/>
                        <a:t>(n-body)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Overdecomposition</a:t>
                      </a:r>
                      <a:r>
                        <a:rPr lang="en-US" sz="1600" dirty="0" smtClean="0"/>
                        <a:t>, Message priorities, Load Balancing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Blue Waters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16,384</a:t>
                      </a:r>
                      <a:endParaRPr lang="en-US" sz="1600" dirty="0"/>
                    </a:p>
                  </a:txBody>
                  <a:tcPr/>
                </a:tc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LULESH 2.02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AMPI, Over-decomposition, Load Balancing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Hopper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8,000</a:t>
                      </a:r>
                      <a:endParaRPr lang="en-US" sz="1600" dirty="0"/>
                    </a:p>
                  </a:txBody>
                  <a:tcPr/>
                </a:tc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PDES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Overdecomposition</a:t>
                      </a:r>
                      <a:r>
                        <a:rPr lang="en-US" sz="1600" dirty="0" smtClean="0"/>
                        <a:t>,</a:t>
                      </a:r>
                      <a:r>
                        <a:rPr lang="en-US" sz="1600" baseline="0" dirty="0" smtClean="0"/>
                        <a:t> Message priorities, TRAM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Stampede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4,096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MiniApps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5D6F5-C874-4283-99EA-D93D3B58E0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795184"/>
            <a:ext cx="696019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Available at</a:t>
            </a:r>
            <a:r>
              <a:rPr lang="en-US" dirty="0"/>
              <a:t>: http://</a:t>
            </a:r>
            <a:r>
              <a:rPr lang="en-US" dirty="0" err="1"/>
              <a:t>charmplusplus.org</a:t>
            </a:r>
            <a:r>
              <a:rPr lang="en-US" dirty="0"/>
              <a:t>/miniApps/</a:t>
            </a:r>
          </a:p>
        </p:txBody>
      </p:sp>
    </p:spTree>
    <p:extLst>
      <p:ext uri="{BB962C8B-B14F-4D97-AF65-F5344CB8AC3E}">
        <p14:creationId xmlns:p14="http://schemas.microsoft.com/office/powerpoint/2010/main" val="73119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049503"/>
              </p:ext>
            </p:extLst>
          </p:nvPr>
        </p:nvGraphicFramePr>
        <p:xfrm>
          <a:off x="762000" y="2057400"/>
          <a:ext cx="8109839" cy="40247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1123"/>
                <a:gridCol w="2427526"/>
                <a:gridCol w="1708409"/>
                <a:gridCol w="1332781"/>
              </a:tblGrid>
              <a:tr h="2711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Mini-App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Machine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 cores</a:t>
                      </a:r>
                      <a:endParaRPr lang="en-US" dirty="0"/>
                    </a:p>
                  </a:txBody>
                  <a:tcPr/>
                </a:tc>
              </a:tr>
              <a:tr h="4881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1D</a:t>
                      </a:r>
                      <a:r>
                        <a:rPr lang="en-US" baseline="0" dirty="0" smtClean="0"/>
                        <a:t> FFT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Interoperable</a:t>
                      </a:r>
                      <a:r>
                        <a:rPr lang="en-US" baseline="0" dirty="0" smtClean="0"/>
                        <a:t> with MPI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BG/P</a:t>
                      </a:r>
                    </a:p>
                    <a:p>
                      <a:pPr algn="ctr"/>
                      <a:r>
                        <a:rPr lang="en-US" dirty="0" smtClean="0"/>
                        <a:t>BG/Q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65,536</a:t>
                      </a:r>
                    </a:p>
                    <a:p>
                      <a:pPr algn="ctr"/>
                      <a:r>
                        <a:rPr lang="en-US" dirty="0" smtClean="0"/>
                        <a:t>16,384</a:t>
                      </a:r>
                      <a:endParaRPr lang="en-US" dirty="0"/>
                    </a:p>
                  </a:txBody>
                  <a:tcPr/>
                </a:tc>
              </a:tr>
              <a:tr h="589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 Access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BG/P </a:t>
                      </a:r>
                    </a:p>
                    <a:p>
                      <a:pPr algn="ctr"/>
                      <a:r>
                        <a:rPr lang="en-US" dirty="0" smtClean="0"/>
                        <a:t>BG/Q</a:t>
                      </a:r>
                    </a:p>
                    <a:p>
                      <a:pPr algn="ctr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131,072</a:t>
                      </a:r>
                    </a:p>
                    <a:p>
                      <a:pPr algn="ctr"/>
                      <a:r>
                        <a:rPr lang="en-US" dirty="0" smtClean="0"/>
                        <a:t>16,384</a:t>
                      </a:r>
                    </a:p>
                  </a:txBody>
                  <a:tcPr/>
                </a:tc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Dense</a:t>
                      </a:r>
                      <a:r>
                        <a:rPr lang="en-US" baseline="0" dirty="0" smtClean="0"/>
                        <a:t> 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XT5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8,192</a:t>
                      </a:r>
                      <a:endParaRPr lang="en-US" dirty="0"/>
                    </a:p>
                  </a:txBody>
                  <a:tcPr/>
                </a:tc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Sparse Triangular Solver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BG/P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512</a:t>
                      </a:r>
                      <a:endParaRPr lang="en-US" dirty="0"/>
                    </a:p>
                  </a:txBody>
                  <a:tcPr/>
                </a:tc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GTC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BG/Q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1,024</a:t>
                      </a:r>
                      <a:endParaRPr lang="en-US" dirty="0"/>
                    </a:p>
                  </a:txBody>
                  <a:tcPr/>
                </a:tc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Blue Waters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MiniApps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5D6F5-C874-4283-99EA-D93D3B58E0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8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ppsbook_Cov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8559" y="0"/>
            <a:ext cx="4541041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425476"/>
            <a:ext cx="3124200" cy="2308324"/>
          </a:xfrm>
          <a:prstGeom prst="rect">
            <a:avLst/>
          </a:prstGeom>
          <a:solidFill>
            <a:srgbClr val="C8D6F0">
              <a:alpha val="35000"/>
            </a:srgbClr>
          </a:solidFill>
          <a:ln>
            <a:solidFill>
              <a:srgbClr val="C8D6F0"/>
            </a:solidFill>
          </a:ln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8000"/>
                </a:solidFill>
                <a:latin typeface="Lucida Sans Unicode"/>
              </a:rPr>
              <a:t>A recently published book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8000"/>
                </a:solidFill>
                <a:latin typeface="Lucida Sans Unicode"/>
              </a:rPr>
              <a:t>surveys seven major applications developed using Charm++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4876800"/>
            <a:ext cx="3276600" cy="1015663"/>
          </a:xfrm>
          <a:prstGeom prst="rect">
            <a:avLst/>
          </a:prstGeom>
          <a:solidFill>
            <a:schemeClr val="accent3">
              <a:lumMod val="20000"/>
              <a:lumOff val="80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More info on Charm++: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hlinkClick r:id="rId3"/>
              </a:rPr>
              <a:t>http://charm.cs.illinois.edu</a:t>
            </a:r>
            <a:endParaRPr lang="en-US" sz="2000" dirty="0">
              <a:solidFill>
                <a:prstClr val="black"/>
              </a:solidFill>
              <a:latin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Including the </a:t>
            </a:r>
            <a:r>
              <a:rPr lang="en-US" sz="2000" dirty="0" err="1">
                <a:solidFill>
                  <a:prstClr val="black"/>
                </a:solidFill>
                <a:latin typeface="Times New Roman" pitchFamily="18" charset="0"/>
              </a:rPr>
              <a:t>miniApps</a:t>
            </a:r>
            <a:endParaRPr lang="en-US" sz="2000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264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 idx="4294967295"/>
          </p:nvPr>
        </p:nvSpPr>
        <p:spPr>
          <a:xfrm>
            <a:off x="304800" y="274638"/>
            <a:ext cx="8534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Fault Tolerance in Charm++/AMPI</a:t>
            </a:r>
          </a:p>
        </p:txBody>
      </p:sp>
      <p:sp>
        <p:nvSpPr>
          <p:cNvPr id="16388" name="Content Placeholder 2"/>
          <p:cNvSpPr>
            <a:spLocks noGrp="1"/>
          </p:cNvSpPr>
          <p:nvPr>
            <p:ph idx="4294967295"/>
          </p:nvPr>
        </p:nvSpPr>
        <p:spPr>
          <a:xfrm>
            <a:off x="381000" y="1447800"/>
            <a:ext cx="8305800" cy="5105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Four approaches </a:t>
            </a:r>
            <a:r>
              <a:rPr lang="en-US" dirty="0"/>
              <a:t>a</a:t>
            </a:r>
            <a:r>
              <a:rPr lang="en-US" dirty="0" smtClean="0"/>
              <a:t>vailable:</a:t>
            </a:r>
          </a:p>
          <a:p>
            <a:pPr lvl="1">
              <a:defRPr/>
            </a:pPr>
            <a:r>
              <a:rPr lang="en-US" dirty="0" smtClean="0"/>
              <a:t>Disk-based checkpoint/restart</a:t>
            </a: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</a:rPr>
              <a:t>In-memory double checkpoint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w auto. restart</a:t>
            </a:r>
          </a:p>
          <a:p>
            <a:pPr lvl="1">
              <a:defRPr/>
            </a:pPr>
            <a:r>
              <a:rPr lang="en-US" dirty="0" smtClean="0"/>
              <a:t>Proactive object migration</a:t>
            </a: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</a:rPr>
              <a:t>Message-logging: scalable fault tolerance</a:t>
            </a:r>
          </a:p>
          <a:p>
            <a:pPr eaLnBrk="1" hangingPunct="1">
              <a:defRPr/>
            </a:pPr>
            <a:r>
              <a:rPr lang="en-US" dirty="0" smtClean="0"/>
              <a:t>Common Features:</a:t>
            </a:r>
          </a:p>
          <a:p>
            <a:pPr lvl="1">
              <a:defRPr/>
            </a:pPr>
            <a:r>
              <a:rPr lang="en-US" dirty="0" smtClean="0"/>
              <a:t>Easy checkpoint: migrate-to-disk</a:t>
            </a:r>
          </a:p>
          <a:p>
            <a:pPr lvl="1" eaLnBrk="1" hangingPunct="1">
              <a:defRPr/>
            </a:pPr>
            <a:r>
              <a:rPr lang="en-US" dirty="0" smtClean="0"/>
              <a:t>Based on dynamic runtime capabilities</a:t>
            </a:r>
          </a:p>
          <a:p>
            <a:pPr lvl="1" eaLnBrk="1" hangingPunct="1">
              <a:defRPr/>
            </a:pPr>
            <a:r>
              <a:rPr lang="en-US" dirty="0" smtClean="0"/>
              <a:t>Use of object-migration</a:t>
            </a:r>
          </a:p>
          <a:p>
            <a:pPr lvl="1" eaLnBrk="1" hangingPunct="1">
              <a:defRPr/>
            </a:pPr>
            <a:r>
              <a:rPr lang="en-US" dirty="0" smtClean="0"/>
              <a:t>Can be used in concert with load-balancing schemes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FC72E0-3E7F-4709-B8DF-5EC8A0346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716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5435-B736-4659-8D2D-F77CDA130493}" type="slidenum">
              <a:rPr lang="en-US"/>
              <a:pPr/>
              <a:t>14</a:t>
            </a:fld>
            <a:endParaRPr lang="en-US"/>
          </a:p>
        </p:txBody>
      </p:sp>
      <p:sp>
        <p:nvSpPr>
          <p:cNvPr id="382978" name="Rectangle 2"/>
          <p:cNvSpPr>
            <a:spLocks noChangeArrowheads="1"/>
          </p:cNvSpPr>
          <p:nvPr/>
        </p:nvSpPr>
        <p:spPr bwMode="auto">
          <a:xfrm>
            <a:off x="609600" y="1676400"/>
            <a:ext cx="5334000" cy="457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2979" name="Line 3"/>
          <p:cNvSpPr>
            <a:spLocks noChangeShapeType="1"/>
          </p:cNvSpPr>
          <p:nvPr/>
        </p:nvSpPr>
        <p:spPr bwMode="auto">
          <a:xfrm flipV="1">
            <a:off x="609600" y="1676400"/>
            <a:ext cx="4876800" cy="457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" y="5105400"/>
            <a:ext cx="1752600" cy="1143000"/>
            <a:chOff x="384" y="3216"/>
            <a:chExt cx="1104" cy="720"/>
          </a:xfrm>
        </p:grpSpPr>
        <p:sp>
          <p:nvSpPr>
            <p:cNvPr id="382981" name="Line 5"/>
            <p:cNvSpPr>
              <a:spLocks noChangeShapeType="1"/>
            </p:cNvSpPr>
            <p:nvPr/>
          </p:nvSpPr>
          <p:spPr bwMode="auto">
            <a:xfrm flipV="1">
              <a:off x="384" y="3408"/>
              <a:ext cx="528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2982" name="Line 6"/>
            <p:cNvSpPr>
              <a:spLocks noChangeShapeType="1"/>
            </p:cNvSpPr>
            <p:nvPr/>
          </p:nvSpPr>
          <p:spPr bwMode="auto">
            <a:xfrm flipV="1">
              <a:off x="912" y="3216"/>
              <a:ext cx="576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2983" name="Line 7"/>
            <p:cNvSpPr>
              <a:spLocks noChangeShapeType="1"/>
            </p:cNvSpPr>
            <p:nvPr/>
          </p:nvSpPr>
          <p:spPr bwMode="auto">
            <a:xfrm flipV="1">
              <a:off x="912" y="3408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2984" name="Line 8"/>
            <p:cNvSpPr>
              <a:spLocks noChangeShapeType="1"/>
            </p:cNvSpPr>
            <p:nvPr/>
          </p:nvSpPr>
          <p:spPr bwMode="auto">
            <a:xfrm flipV="1">
              <a:off x="1488" y="3216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362200" y="4495800"/>
            <a:ext cx="1752600" cy="1143000"/>
            <a:chOff x="384" y="3216"/>
            <a:chExt cx="1104" cy="720"/>
          </a:xfrm>
        </p:grpSpPr>
        <p:sp>
          <p:nvSpPr>
            <p:cNvPr id="382986" name="Line 10"/>
            <p:cNvSpPr>
              <a:spLocks noChangeShapeType="1"/>
            </p:cNvSpPr>
            <p:nvPr/>
          </p:nvSpPr>
          <p:spPr bwMode="auto">
            <a:xfrm flipV="1">
              <a:off x="384" y="3408"/>
              <a:ext cx="528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2987" name="Line 11"/>
            <p:cNvSpPr>
              <a:spLocks noChangeShapeType="1"/>
            </p:cNvSpPr>
            <p:nvPr/>
          </p:nvSpPr>
          <p:spPr bwMode="auto">
            <a:xfrm flipV="1">
              <a:off x="912" y="3216"/>
              <a:ext cx="576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2988" name="Line 12"/>
            <p:cNvSpPr>
              <a:spLocks noChangeShapeType="1"/>
            </p:cNvSpPr>
            <p:nvPr/>
          </p:nvSpPr>
          <p:spPr bwMode="auto">
            <a:xfrm flipV="1">
              <a:off x="912" y="3408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2989" name="Line 13"/>
            <p:cNvSpPr>
              <a:spLocks noChangeShapeType="1"/>
            </p:cNvSpPr>
            <p:nvPr/>
          </p:nvSpPr>
          <p:spPr bwMode="auto">
            <a:xfrm flipV="1">
              <a:off x="1488" y="3216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4114800" y="3886200"/>
            <a:ext cx="1752600" cy="1143000"/>
            <a:chOff x="384" y="3216"/>
            <a:chExt cx="1104" cy="720"/>
          </a:xfrm>
        </p:grpSpPr>
        <p:sp>
          <p:nvSpPr>
            <p:cNvPr id="382991" name="Line 15"/>
            <p:cNvSpPr>
              <a:spLocks noChangeShapeType="1"/>
            </p:cNvSpPr>
            <p:nvPr/>
          </p:nvSpPr>
          <p:spPr bwMode="auto">
            <a:xfrm flipV="1">
              <a:off x="384" y="3408"/>
              <a:ext cx="528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2992" name="Line 16"/>
            <p:cNvSpPr>
              <a:spLocks noChangeShapeType="1"/>
            </p:cNvSpPr>
            <p:nvPr/>
          </p:nvSpPr>
          <p:spPr bwMode="auto">
            <a:xfrm flipV="1">
              <a:off x="912" y="3216"/>
              <a:ext cx="576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2993" name="Line 17"/>
            <p:cNvSpPr>
              <a:spLocks noChangeShapeType="1"/>
            </p:cNvSpPr>
            <p:nvPr/>
          </p:nvSpPr>
          <p:spPr bwMode="auto">
            <a:xfrm flipV="1">
              <a:off x="912" y="3408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2994" name="Line 18"/>
            <p:cNvSpPr>
              <a:spLocks noChangeShapeType="1"/>
            </p:cNvSpPr>
            <p:nvPr/>
          </p:nvSpPr>
          <p:spPr bwMode="auto">
            <a:xfrm flipV="1">
              <a:off x="1488" y="3216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2995" name="Line 19"/>
          <p:cNvSpPr>
            <a:spLocks noChangeShapeType="1"/>
          </p:cNvSpPr>
          <p:nvPr/>
        </p:nvSpPr>
        <p:spPr bwMode="auto">
          <a:xfrm flipV="1">
            <a:off x="685800" y="4419600"/>
            <a:ext cx="5181600" cy="18288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2996" name="Rectangle 20"/>
          <p:cNvSpPr>
            <a:spLocks noChangeArrowheads="1"/>
          </p:cNvSpPr>
          <p:nvPr/>
        </p:nvSpPr>
        <p:spPr bwMode="auto">
          <a:xfrm>
            <a:off x="609600" y="228600"/>
            <a:ext cx="5334000" cy="10668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2997" name="Line 21"/>
          <p:cNvSpPr>
            <a:spLocks noChangeShapeType="1"/>
          </p:cNvSpPr>
          <p:nvPr/>
        </p:nvSpPr>
        <p:spPr bwMode="auto">
          <a:xfrm flipV="1">
            <a:off x="609600" y="228600"/>
            <a:ext cx="5334000" cy="1066800"/>
          </a:xfrm>
          <a:prstGeom prst="line">
            <a:avLst/>
          </a:prstGeom>
          <a:noFill/>
          <a:ln w="2857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2998" name="Rectangle 22"/>
          <p:cNvSpPr>
            <a:spLocks noChangeArrowheads="1"/>
          </p:cNvSpPr>
          <p:nvPr/>
        </p:nvSpPr>
        <p:spPr bwMode="auto">
          <a:xfrm>
            <a:off x="1905000" y="5943600"/>
            <a:ext cx="914400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Time</a:t>
            </a:r>
          </a:p>
        </p:txBody>
      </p:sp>
      <p:sp>
        <p:nvSpPr>
          <p:cNvPr id="382999" name="Line 23"/>
          <p:cNvSpPr>
            <a:spLocks noChangeShapeType="1"/>
          </p:cNvSpPr>
          <p:nvPr/>
        </p:nvSpPr>
        <p:spPr bwMode="auto">
          <a:xfrm>
            <a:off x="2895600" y="6096000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3000" name="Text Box 24"/>
          <p:cNvSpPr txBox="1">
            <a:spLocks noChangeArrowheads="1"/>
          </p:cNvSpPr>
          <p:nvPr/>
        </p:nvSpPr>
        <p:spPr bwMode="auto">
          <a:xfrm>
            <a:off x="685800" y="4419600"/>
            <a:ext cx="5492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Progress</a:t>
            </a:r>
          </a:p>
        </p:txBody>
      </p:sp>
      <p:sp>
        <p:nvSpPr>
          <p:cNvPr id="383001" name="Line 25"/>
          <p:cNvSpPr>
            <a:spLocks noChangeShapeType="1"/>
          </p:cNvSpPr>
          <p:nvPr/>
        </p:nvSpPr>
        <p:spPr bwMode="auto">
          <a:xfrm flipV="1">
            <a:off x="914400" y="32004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3002" name="Text Box 26"/>
          <p:cNvSpPr txBox="1">
            <a:spLocks noChangeArrowheads="1"/>
          </p:cNvSpPr>
          <p:nvPr/>
        </p:nvSpPr>
        <p:spPr bwMode="auto">
          <a:xfrm>
            <a:off x="152400" y="228600"/>
            <a:ext cx="5492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Power</a:t>
            </a:r>
          </a:p>
        </p:txBody>
      </p:sp>
      <p:sp>
        <p:nvSpPr>
          <p:cNvPr id="383003" name="Text Box 27"/>
          <p:cNvSpPr txBox="1">
            <a:spLocks noChangeArrowheads="1"/>
          </p:cNvSpPr>
          <p:nvPr/>
        </p:nvSpPr>
        <p:spPr bwMode="auto">
          <a:xfrm>
            <a:off x="6248400" y="2209800"/>
            <a:ext cx="2514600" cy="120032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Normal Checkpoint-</a:t>
            </a:r>
            <a:r>
              <a:rPr lang="en-US" dirty="0" err="1"/>
              <a:t>Resart</a:t>
            </a:r>
            <a:r>
              <a:rPr lang="en-US" dirty="0"/>
              <a:t>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381000"/>
            <a:ext cx="2743200" cy="830997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Power consumption is </a:t>
            </a:r>
            <a:r>
              <a:rPr lang="en-US" dirty="0" smtClean="0"/>
              <a:t>continuous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4600" y="4495800"/>
            <a:ext cx="2590800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Progress is slowed down with </a:t>
            </a:r>
            <a:r>
              <a:rPr lang="en-US" dirty="0" smtClean="0"/>
              <a:t>failures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25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38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97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E2F0-B0A8-45AC-BBF0-723D3A4944A2}" type="slidenum">
              <a:rPr lang="en-US"/>
              <a:pPr/>
              <a:t>15</a:t>
            </a:fld>
            <a:endParaRPr lang="en-US"/>
          </a:p>
        </p:txBody>
      </p:sp>
      <p:sp>
        <p:nvSpPr>
          <p:cNvPr id="385026" name="Rectangle 2"/>
          <p:cNvSpPr>
            <a:spLocks noChangeArrowheads="1"/>
          </p:cNvSpPr>
          <p:nvPr/>
        </p:nvSpPr>
        <p:spPr bwMode="auto">
          <a:xfrm>
            <a:off x="609600" y="1676400"/>
            <a:ext cx="5334000" cy="45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5027" name="Line 3"/>
          <p:cNvSpPr>
            <a:spLocks noChangeShapeType="1"/>
          </p:cNvSpPr>
          <p:nvPr/>
        </p:nvSpPr>
        <p:spPr bwMode="auto">
          <a:xfrm flipV="1">
            <a:off x="609600" y="1676400"/>
            <a:ext cx="4876800" cy="457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" y="5105400"/>
            <a:ext cx="1752600" cy="1143000"/>
            <a:chOff x="384" y="3216"/>
            <a:chExt cx="1104" cy="720"/>
          </a:xfrm>
        </p:grpSpPr>
        <p:sp>
          <p:nvSpPr>
            <p:cNvPr id="385029" name="Line 5"/>
            <p:cNvSpPr>
              <a:spLocks noChangeShapeType="1"/>
            </p:cNvSpPr>
            <p:nvPr/>
          </p:nvSpPr>
          <p:spPr bwMode="auto">
            <a:xfrm flipV="1">
              <a:off x="384" y="3408"/>
              <a:ext cx="528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30" name="Line 6"/>
            <p:cNvSpPr>
              <a:spLocks noChangeShapeType="1"/>
            </p:cNvSpPr>
            <p:nvPr/>
          </p:nvSpPr>
          <p:spPr bwMode="auto">
            <a:xfrm flipV="1">
              <a:off x="912" y="3216"/>
              <a:ext cx="576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31" name="Line 7"/>
            <p:cNvSpPr>
              <a:spLocks noChangeShapeType="1"/>
            </p:cNvSpPr>
            <p:nvPr/>
          </p:nvSpPr>
          <p:spPr bwMode="auto">
            <a:xfrm flipV="1">
              <a:off x="912" y="3408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32" name="Line 8"/>
            <p:cNvSpPr>
              <a:spLocks noChangeShapeType="1"/>
            </p:cNvSpPr>
            <p:nvPr/>
          </p:nvSpPr>
          <p:spPr bwMode="auto">
            <a:xfrm flipV="1">
              <a:off x="1488" y="3216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362200" y="4495800"/>
            <a:ext cx="1752600" cy="1143000"/>
            <a:chOff x="384" y="3216"/>
            <a:chExt cx="1104" cy="720"/>
          </a:xfrm>
        </p:grpSpPr>
        <p:sp>
          <p:nvSpPr>
            <p:cNvPr id="385034" name="Line 10"/>
            <p:cNvSpPr>
              <a:spLocks noChangeShapeType="1"/>
            </p:cNvSpPr>
            <p:nvPr/>
          </p:nvSpPr>
          <p:spPr bwMode="auto">
            <a:xfrm flipV="1">
              <a:off x="384" y="3408"/>
              <a:ext cx="528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35" name="Line 11"/>
            <p:cNvSpPr>
              <a:spLocks noChangeShapeType="1"/>
            </p:cNvSpPr>
            <p:nvPr/>
          </p:nvSpPr>
          <p:spPr bwMode="auto">
            <a:xfrm flipV="1">
              <a:off x="912" y="3216"/>
              <a:ext cx="576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36" name="Line 12"/>
            <p:cNvSpPr>
              <a:spLocks noChangeShapeType="1"/>
            </p:cNvSpPr>
            <p:nvPr/>
          </p:nvSpPr>
          <p:spPr bwMode="auto">
            <a:xfrm flipV="1">
              <a:off x="912" y="3408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37" name="Line 13"/>
            <p:cNvSpPr>
              <a:spLocks noChangeShapeType="1"/>
            </p:cNvSpPr>
            <p:nvPr/>
          </p:nvSpPr>
          <p:spPr bwMode="auto">
            <a:xfrm flipV="1">
              <a:off x="1488" y="3216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4114800" y="3886200"/>
            <a:ext cx="1752600" cy="1143000"/>
            <a:chOff x="384" y="3216"/>
            <a:chExt cx="1104" cy="720"/>
          </a:xfrm>
        </p:grpSpPr>
        <p:sp>
          <p:nvSpPr>
            <p:cNvPr id="385039" name="Line 15"/>
            <p:cNvSpPr>
              <a:spLocks noChangeShapeType="1"/>
            </p:cNvSpPr>
            <p:nvPr/>
          </p:nvSpPr>
          <p:spPr bwMode="auto">
            <a:xfrm flipV="1">
              <a:off x="384" y="3408"/>
              <a:ext cx="528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40" name="Line 16"/>
            <p:cNvSpPr>
              <a:spLocks noChangeShapeType="1"/>
            </p:cNvSpPr>
            <p:nvPr/>
          </p:nvSpPr>
          <p:spPr bwMode="auto">
            <a:xfrm flipV="1">
              <a:off x="912" y="3216"/>
              <a:ext cx="576" cy="528"/>
            </a:xfrm>
            <a:prstGeom prst="line">
              <a:avLst/>
            </a:prstGeom>
            <a:noFill/>
            <a:ln w="57150">
              <a:solidFill>
                <a:srgbClr val="33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41" name="Line 17"/>
            <p:cNvSpPr>
              <a:spLocks noChangeShapeType="1"/>
            </p:cNvSpPr>
            <p:nvPr/>
          </p:nvSpPr>
          <p:spPr bwMode="auto">
            <a:xfrm flipV="1">
              <a:off x="912" y="3408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42" name="Line 18"/>
            <p:cNvSpPr>
              <a:spLocks noChangeShapeType="1"/>
            </p:cNvSpPr>
            <p:nvPr/>
          </p:nvSpPr>
          <p:spPr bwMode="auto">
            <a:xfrm flipV="1">
              <a:off x="1488" y="3216"/>
              <a:ext cx="0" cy="3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5043" name="Line 19"/>
          <p:cNvSpPr>
            <a:spLocks noChangeShapeType="1"/>
          </p:cNvSpPr>
          <p:nvPr/>
        </p:nvSpPr>
        <p:spPr bwMode="auto">
          <a:xfrm flipV="1">
            <a:off x="685800" y="4419600"/>
            <a:ext cx="5181600" cy="18288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5044" name="Rectangle 20"/>
          <p:cNvSpPr>
            <a:spLocks noChangeArrowheads="1"/>
          </p:cNvSpPr>
          <p:nvPr/>
        </p:nvSpPr>
        <p:spPr bwMode="auto">
          <a:xfrm>
            <a:off x="609600" y="228600"/>
            <a:ext cx="5334000" cy="10668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5046" name="Line 22"/>
          <p:cNvSpPr>
            <a:spLocks noChangeShapeType="1"/>
          </p:cNvSpPr>
          <p:nvPr/>
        </p:nvSpPr>
        <p:spPr bwMode="auto">
          <a:xfrm flipV="1">
            <a:off x="609600" y="5410200"/>
            <a:ext cx="838200" cy="8382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5" name="Group 64"/>
          <p:cNvGrpSpPr>
            <a:grpSpLocks/>
          </p:cNvGrpSpPr>
          <p:nvPr/>
        </p:nvGrpSpPr>
        <p:grpSpPr bwMode="auto">
          <a:xfrm>
            <a:off x="4152900" y="3124200"/>
            <a:ext cx="838200" cy="1066800"/>
            <a:chOff x="4512" y="1488"/>
            <a:chExt cx="528" cy="672"/>
          </a:xfrm>
        </p:grpSpPr>
        <p:sp>
          <p:nvSpPr>
            <p:cNvPr id="385077" name="Line 53"/>
            <p:cNvSpPr>
              <a:spLocks noChangeShapeType="1"/>
            </p:cNvSpPr>
            <p:nvPr/>
          </p:nvSpPr>
          <p:spPr bwMode="auto">
            <a:xfrm flipV="1">
              <a:off x="4704" y="1488"/>
              <a:ext cx="336" cy="28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78" name="Line 54"/>
            <p:cNvSpPr>
              <a:spLocks noChangeShapeType="1"/>
            </p:cNvSpPr>
            <p:nvPr/>
          </p:nvSpPr>
          <p:spPr bwMode="auto">
            <a:xfrm flipV="1">
              <a:off x="5040" y="1488"/>
              <a:ext cx="0" cy="336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79" name="Line 55"/>
            <p:cNvSpPr>
              <a:spLocks noChangeShapeType="1"/>
            </p:cNvSpPr>
            <p:nvPr/>
          </p:nvSpPr>
          <p:spPr bwMode="auto">
            <a:xfrm flipV="1">
              <a:off x="4512" y="1776"/>
              <a:ext cx="192" cy="384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1447800" y="4800600"/>
            <a:ext cx="914400" cy="1143000"/>
            <a:chOff x="4128" y="2832"/>
            <a:chExt cx="576" cy="720"/>
          </a:xfrm>
        </p:grpSpPr>
        <p:sp>
          <p:nvSpPr>
            <p:cNvPr id="385081" name="Line 57"/>
            <p:cNvSpPr>
              <a:spLocks noChangeShapeType="1"/>
            </p:cNvSpPr>
            <p:nvPr/>
          </p:nvSpPr>
          <p:spPr bwMode="auto">
            <a:xfrm flipV="1">
              <a:off x="4320" y="2832"/>
              <a:ext cx="384" cy="336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82" name="Line 58"/>
            <p:cNvSpPr>
              <a:spLocks noChangeShapeType="1"/>
            </p:cNvSpPr>
            <p:nvPr/>
          </p:nvSpPr>
          <p:spPr bwMode="auto">
            <a:xfrm flipV="1">
              <a:off x="4704" y="2856"/>
              <a:ext cx="0" cy="336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83" name="Line 59"/>
            <p:cNvSpPr>
              <a:spLocks noChangeShapeType="1"/>
            </p:cNvSpPr>
            <p:nvPr/>
          </p:nvSpPr>
          <p:spPr bwMode="auto">
            <a:xfrm flipV="1">
              <a:off x="4128" y="3168"/>
              <a:ext cx="192" cy="384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0"/>
          <p:cNvGrpSpPr>
            <a:grpSpLocks/>
          </p:cNvGrpSpPr>
          <p:nvPr/>
        </p:nvGrpSpPr>
        <p:grpSpPr bwMode="auto">
          <a:xfrm>
            <a:off x="3200400" y="3657600"/>
            <a:ext cx="914400" cy="1143000"/>
            <a:chOff x="4128" y="2832"/>
            <a:chExt cx="576" cy="720"/>
          </a:xfrm>
        </p:grpSpPr>
        <p:sp>
          <p:nvSpPr>
            <p:cNvPr id="385085" name="Line 61"/>
            <p:cNvSpPr>
              <a:spLocks noChangeShapeType="1"/>
            </p:cNvSpPr>
            <p:nvPr/>
          </p:nvSpPr>
          <p:spPr bwMode="auto">
            <a:xfrm flipV="1">
              <a:off x="4320" y="2832"/>
              <a:ext cx="384" cy="336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86" name="Line 62"/>
            <p:cNvSpPr>
              <a:spLocks noChangeShapeType="1"/>
            </p:cNvSpPr>
            <p:nvPr/>
          </p:nvSpPr>
          <p:spPr bwMode="auto">
            <a:xfrm flipV="1">
              <a:off x="4704" y="2856"/>
              <a:ext cx="0" cy="336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87" name="Line 63"/>
            <p:cNvSpPr>
              <a:spLocks noChangeShapeType="1"/>
            </p:cNvSpPr>
            <p:nvPr/>
          </p:nvSpPr>
          <p:spPr bwMode="auto">
            <a:xfrm flipV="1">
              <a:off x="4128" y="3168"/>
              <a:ext cx="192" cy="384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65"/>
          <p:cNvGrpSpPr>
            <a:grpSpLocks/>
          </p:cNvGrpSpPr>
          <p:nvPr/>
        </p:nvGrpSpPr>
        <p:grpSpPr bwMode="auto">
          <a:xfrm>
            <a:off x="2362200" y="4267200"/>
            <a:ext cx="838200" cy="1066800"/>
            <a:chOff x="4512" y="1488"/>
            <a:chExt cx="528" cy="672"/>
          </a:xfrm>
        </p:grpSpPr>
        <p:sp>
          <p:nvSpPr>
            <p:cNvPr id="385090" name="Line 66"/>
            <p:cNvSpPr>
              <a:spLocks noChangeShapeType="1"/>
            </p:cNvSpPr>
            <p:nvPr/>
          </p:nvSpPr>
          <p:spPr bwMode="auto">
            <a:xfrm flipV="1">
              <a:off x="4704" y="1488"/>
              <a:ext cx="336" cy="28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91" name="Line 67"/>
            <p:cNvSpPr>
              <a:spLocks noChangeShapeType="1"/>
            </p:cNvSpPr>
            <p:nvPr/>
          </p:nvSpPr>
          <p:spPr bwMode="auto">
            <a:xfrm flipV="1">
              <a:off x="5040" y="1488"/>
              <a:ext cx="0" cy="336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92" name="Line 68"/>
            <p:cNvSpPr>
              <a:spLocks noChangeShapeType="1"/>
            </p:cNvSpPr>
            <p:nvPr/>
          </p:nvSpPr>
          <p:spPr bwMode="auto">
            <a:xfrm flipV="1">
              <a:off x="4512" y="1776"/>
              <a:ext cx="192" cy="384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5029200" y="2514600"/>
            <a:ext cx="914400" cy="1143000"/>
            <a:chOff x="4128" y="2832"/>
            <a:chExt cx="576" cy="720"/>
          </a:xfrm>
        </p:grpSpPr>
        <p:sp>
          <p:nvSpPr>
            <p:cNvPr id="385094" name="Line 70"/>
            <p:cNvSpPr>
              <a:spLocks noChangeShapeType="1"/>
            </p:cNvSpPr>
            <p:nvPr/>
          </p:nvSpPr>
          <p:spPr bwMode="auto">
            <a:xfrm flipV="1">
              <a:off x="4320" y="2832"/>
              <a:ext cx="384" cy="336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95" name="Line 71"/>
            <p:cNvSpPr>
              <a:spLocks noChangeShapeType="1"/>
            </p:cNvSpPr>
            <p:nvPr/>
          </p:nvSpPr>
          <p:spPr bwMode="auto">
            <a:xfrm flipV="1">
              <a:off x="4704" y="2856"/>
              <a:ext cx="0" cy="336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96" name="Line 72"/>
            <p:cNvSpPr>
              <a:spLocks noChangeShapeType="1"/>
            </p:cNvSpPr>
            <p:nvPr/>
          </p:nvSpPr>
          <p:spPr bwMode="auto">
            <a:xfrm flipV="1">
              <a:off x="4128" y="3168"/>
              <a:ext cx="192" cy="384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5097" name="Line 73"/>
          <p:cNvSpPr>
            <a:spLocks noChangeShapeType="1"/>
          </p:cNvSpPr>
          <p:nvPr/>
        </p:nvSpPr>
        <p:spPr bwMode="auto">
          <a:xfrm flipV="1">
            <a:off x="1447800" y="1066800"/>
            <a:ext cx="0" cy="518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5098" name="Line 74"/>
          <p:cNvSpPr>
            <a:spLocks noChangeShapeType="1"/>
          </p:cNvSpPr>
          <p:nvPr/>
        </p:nvSpPr>
        <p:spPr bwMode="auto">
          <a:xfrm flipV="1">
            <a:off x="1752600" y="990600"/>
            <a:ext cx="0" cy="525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" name="Group 76"/>
          <p:cNvGrpSpPr>
            <a:grpSpLocks/>
          </p:cNvGrpSpPr>
          <p:nvPr/>
        </p:nvGrpSpPr>
        <p:grpSpPr bwMode="auto">
          <a:xfrm>
            <a:off x="609600" y="1143000"/>
            <a:ext cx="1143000" cy="152400"/>
            <a:chOff x="384" y="720"/>
            <a:chExt cx="720" cy="96"/>
          </a:xfrm>
        </p:grpSpPr>
        <p:sp>
          <p:nvSpPr>
            <p:cNvPr id="385045" name="Line 21"/>
            <p:cNvSpPr>
              <a:spLocks noChangeShapeType="1"/>
            </p:cNvSpPr>
            <p:nvPr/>
          </p:nvSpPr>
          <p:spPr bwMode="auto">
            <a:xfrm flipV="1">
              <a:off x="384" y="720"/>
              <a:ext cx="480" cy="9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5099" name="Line 75"/>
            <p:cNvSpPr>
              <a:spLocks noChangeShapeType="1"/>
            </p:cNvSpPr>
            <p:nvPr/>
          </p:nvSpPr>
          <p:spPr bwMode="auto">
            <a:xfrm flipV="1">
              <a:off x="864" y="720"/>
              <a:ext cx="240" cy="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90"/>
          <p:cNvGrpSpPr>
            <a:grpSpLocks/>
          </p:cNvGrpSpPr>
          <p:nvPr/>
        </p:nvGrpSpPr>
        <p:grpSpPr bwMode="auto">
          <a:xfrm>
            <a:off x="1752600" y="533400"/>
            <a:ext cx="4495800" cy="609600"/>
            <a:chOff x="1104" y="336"/>
            <a:chExt cx="2832" cy="384"/>
          </a:xfrm>
        </p:grpSpPr>
        <p:grpSp>
          <p:nvGrpSpPr>
            <p:cNvPr id="12" name="Group 77"/>
            <p:cNvGrpSpPr>
              <a:grpSpLocks/>
            </p:cNvGrpSpPr>
            <p:nvPr/>
          </p:nvGrpSpPr>
          <p:grpSpPr bwMode="auto">
            <a:xfrm>
              <a:off x="1104" y="624"/>
              <a:ext cx="720" cy="96"/>
              <a:chOff x="384" y="720"/>
              <a:chExt cx="720" cy="96"/>
            </a:xfrm>
          </p:grpSpPr>
          <p:sp>
            <p:nvSpPr>
              <p:cNvPr id="385102" name="Line 78"/>
              <p:cNvSpPr>
                <a:spLocks noChangeShapeType="1"/>
              </p:cNvSpPr>
              <p:nvPr/>
            </p:nvSpPr>
            <p:spPr bwMode="auto">
              <a:xfrm flipV="1">
                <a:off x="384" y="720"/>
                <a:ext cx="480" cy="96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103" name="Line 79"/>
              <p:cNvSpPr>
                <a:spLocks noChangeShapeType="1"/>
              </p:cNvSpPr>
              <p:nvPr/>
            </p:nvSpPr>
            <p:spPr bwMode="auto">
              <a:xfrm flipV="1">
                <a:off x="864" y="720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80"/>
            <p:cNvGrpSpPr>
              <a:grpSpLocks/>
            </p:cNvGrpSpPr>
            <p:nvPr/>
          </p:nvGrpSpPr>
          <p:grpSpPr bwMode="auto">
            <a:xfrm>
              <a:off x="1824" y="528"/>
              <a:ext cx="720" cy="96"/>
              <a:chOff x="384" y="720"/>
              <a:chExt cx="720" cy="96"/>
            </a:xfrm>
          </p:grpSpPr>
          <p:sp>
            <p:nvSpPr>
              <p:cNvPr id="385105" name="Line 81"/>
              <p:cNvSpPr>
                <a:spLocks noChangeShapeType="1"/>
              </p:cNvSpPr>
              <p:nvPr/>
            </p:nvSpPr>
            <p:spPr bwMode="auto">
              <a:xfrm flipV="1">
                <a:off x="384" y="720"/>
                <a:ext cx="480" cy="96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106" name="Line 82"/>
              <p:cNvSpPr>
                <a:spLocks noChangeShapeType="1"/>
              </p:cNvSpPr>
              <p:nvPr/>
            </p:nvSpPr>
            <p:spPr bwMode="auto">
              <a:xfrm flipV="1">
                <a:off x="864" y="720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83"/>
            <p:cNvGrpSpPr>
              <a:grpSpLocks/>
            </p:cNvGrpSpPr>
            <p:nvPr/>
          </p:nvGrpSpPr>
          <p:grpSpPr bwMode="auto">
            <a:xfrm>
              <a:off x="2520" y="432"/>
              <a:ext cx="720" cy="96"/>
              <a:chOff x="384" y="720"/>
              <a:chExt cx="720" cy="96"/>
            </a:xfrm>
          </p:grpSpPr>
          <p:sp>
            <p:nvSpPr>
              <p:cNvPr id="385108" name="Line 84"/>
              <p:cNvSpPr>
                <a:spLocks noChangeShapeType="1"/>
              </p:cNvSpPr>
              <p:nvPr/>
            </p:nvSpPr>
            <p:spPr bwMode="auto">
              <a:xfrm flipV="1">
                <a:off x="384" y="720"/>
                <a:ext cx="480" cy="96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109" name="Line 85"/>
              <p:cNvSpPr>
                <a:spLocks noChangeShapeType="1"/>
              </p:cNvSpPr>
              <p:nvPr/>
            </p:nvSpPr>
            <p:spPr bwMode="auto">
              <a:xfrm flipV="1">
                <a:off x="864" y="720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86"/>
            <p:cNvGrpSpPr>
              <a:grpSpLocks/>
            </p:cNvGrpSpPr>
            <p:nvPr/>
          </p:nvGrpSpPr>
          <p:grpSpPr bwMode="auto">
            <a:xfrm>
              <a:off x="3216" y="336"/>
              <a:ext cx="720" cy="96"/>
              <a:chOff x="384" y="720"/>
              <a:chExt cx="720" cy="96"/>
            </a:xfrm>
          </p:grpSpPr>
          <p:sp>
            <p:nvSpPr>
              <p:cNvPr id="385111" name="Line 87"/>
              <p:cNvSpPr>
                <a:spLocks noChangeShapeType="1"/>
              </p:cNvSpPr>
              <p:nvPr/>
            </p:nvSpPr>
            <p:spPr bwMode="auto">
              <a:xfrm flipV="1">
                <a:off x="384" y="720"/>
                <a:ext cx="480" cy="96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112" name="Line 88"/>
              <p:cNvSpPr>
                <a:spLocks noChangeShapeType="1"/>
              </p:cNvSpPr>
              <p:nvPr/>
            </p:nvSpPr>
            <p:spPr bwMode="auto">
              <a:xfrm flipV="1">
                <a:off x="864" y="720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5113" name="Text Box 89"/>
          <p:cNvSpPr txBox="1">
            <a:spLocks noChangeArrowheads="1"/>
          </p:cNvSpPr>
          <p:nvPr/>
        </p:nvSpPr>
        <p:spPr bwMode="auto">
          <a:xfrm>
            <a:off x="6248400" y="2209800"/>
            <a:ext cx="2514600" cy="1200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Message </a:t>
            </a:r>
            <a:r>
              <a:rPr lang="en-US" dirty="0"/>
              <a:t>logging + Object-based </a:t>
            </a:r>
            <a:r>
              <a:rPr lang="en-US" dirty="0" smtClean="0"/>
              <a:t>virtualization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1447800" y="5410200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9800" y="228600"/>
            <a:ext cx="2667000" cy="1200328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Power consumption is lower during recovery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24600" y="4800600"/>
            <a:ext cx="23622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Progress is faster with </a:t>
            </a:r>
            <a:r>
              <a:rPr lang="en-US" dirty="0" smtClean="0"/>
              <a:t>failures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37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8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38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38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46" grpId="0" animBg="1"/>
      <p:bldP spid="385097" grpId="0" animBg="1"/>
      <p:bldP spid="385098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Saving </a:t>
            </a:r>
            <a:r>
              <a:rPr lang="en-US" dirty="0"/>
              <a:t>Cooling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8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Easy: increase A/C setting</a:t>
            </a:r>
          </a:p>
          <a:p>
            <a:pPr lvl="1"/>
            <a:r>
              <a:rPr lang="en-US" dirty="0" smtClean="0"/>
              <a:t>But: some cores may get too hot</a:t>
            </a:r>
          </a:p>
          <a:p>
            <a:r>
              <a:rPr lang="en-US" dirty="0" smtClean="0"/>
              <a:t>So, reduce frequency if temperature is high (DVFS)</a:t>
            </a:r>
          </a:p>
          <a:p>
            <a:pPr lvl="1"/>
            <a:r>
              <a:rPr lang="en-US" dirty="0" smtClean="0"/>
              <a:t>Independently for each chip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But, </a:t>
            </a:r>
            <a:r>
              <a:rPr lang="en-US" dirty="0"/>
              <a:t>t</a:t>
            </a:r>
            <a:r>
              <a:rPr lang="en-US" dirty="0" smtClean="0"/>
              <a:t>his creates a load imbalance!</a:t>
            </a:r>
          </a:p>
          <a:p>
            <a:r>
              <a:rPr lang="en-US" dirty="0" smtClean="0"/>
              <a:t>No problem, we can handle that:</a:t>
            </a:r>
          </a:p>
          <a:p>
            <a:pPr lvl="1"/>
            <a:r>
              <a:rPr lang="en-US" dirty="0" smtClean="0"/>
              <a:t>Migrate objects away from the slowed-down processors</a:t>
            </a:r>
          </a:p>
          <a:p>
            <a:pPr lvl="1"/>
            <a:r>
              <a:rPr lang="en-US" dirty="0" smtClean="0"/>
              <a:t>Balance load using an existing strategy</a:t>
            </a:r>
          </a:p>
          <a:p>
            <a:pPr lvl="1"/>
            <a:r>
              <a:rPr lang="en-US" dirty="0" smtClean="0"/>
              <a:t>Strategies take speed of processors into account</a:t>
            </a:r>
          </a:p>
          <a:p>
            <a:r>
              <a:rPr lang="en-US" dirty="0" smtClean="0"/>
              <a:t>Implemented in experimental version</a:t>
            </a:r>
          </a:p>
          <a:p>
            <a:pPr lvl="1"/>
            <a:r>
              <a:rPr lang="en-US" dirty="0" smtClean="0"/>
              <a:t>SC 2011 paper,</a:t>
            </a:r>
            <a:r>
              <a:rPr lang="en-US" dirty="0"/>
              <a:t> </a:t>
            </a:r>
            <a:r>
              <a:rPr lang="en-US" dirty="0" smtClean="0"/>
              <a:t>IEEE </a:t>
            </a:r>
            <a:r>
              <a:rPr lang="en-US" dirty="0"/>
              <a:t>TC </a:t>
            </a:r>
            <a:r>
              <a:rPr lang="en-US" dirty="0" smtClean="0"/>
              <a:t>paper</a:t>
            </a:r>
          </a:p>
          <a:p>
            <a:r>
              <a:rPr lang="en-US" dirty="0" smtClean="0"/>
              <a:t>Several new power/energy-related strategies</a:t>
            </a:r>
          </a:p>
          <a:p>
            <a:pPr lvl="1"/>
            <a:r>
              <a:rPr lang="en-US" dirty="0" smtClean="0"/>
              <a:t>PASA ‘12: Exploiting differential sensitivities of  code segments to frequency change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312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382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PARM:Power</a:t>
            </a:r>
            <a:r>
              <a:rPr lang="en-US" dirty="0" smtClean="0"/>
              <a:t> Aware Resource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4685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Charm++ RTS facilitates malleable jobs</a:t>
            </a:r>
          </a:p>
          <a:p>
            <a:r>
              <a:rPr lang="en-US" dirty="0" smtClean="0"/>
              <a:t>PARM can improve throughput under a fixed power budget using:</a:t>
            </a:r>
          </a:p>
          <a:p>
            <a:pPr lvl="1"/>
            <a:r>
              <a:rPr lang="en-US" dirty="0" err="1" smtClean="0"/>
              <a:t>overprovisioning</a:t>
            </a:r>
            <a:r>
              <a:rPr lang="en-US" dirty="0" smtClean="0"/>
              <a:t> (adding more nodes than conventional data center)</a:t>
            </a:r>
          </a:p>
          <a:p>
            <a:pPr lvl="1"/>
            <a:r>
              <a:rPr lang="en-US" dirty="0" smtClean="0"/>
              <a:t>RAPL (capping power consumption of nodes)</a:t>
            </a:r>
          </a:p>
          <a:p>
            <a:pPr lvl="1"/>
            <a:r>
              <a:rPr lang="en-US" dirty="0" smtClean="0"/>
              <a:t>Job malleability and </a:t>
            </a:r>
            <a:r>
              <a:rPr lang="en-US" dirty="0" err="1" smtClean="0"/>
              <a:t>moldability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 descr="FlowDi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02" y="3962401"/>
            <a:ext cx="4177774" cy="251895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081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Charm++ interoperates with MPI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567" b="1567"/>
          <a:stretch>
            <a:fillRect/>
          </a:stretch>
        </p:blipFill>
        <p:spPr>
          <a:xfrm>
            <a:off x="1463040" y="2119257"/>
            <a:ext cx="6196405" cy="3603812"/>
          </a:xfrm>
        </p:spPr>
      </p:pic>
      <p:sp>
        <p:nvSpPr>
          <p:cNvPr id="4" name="Rounded Rectangle 3"/>
          <p:cNvSpPr/>
          <p:nvPr/>
        </p:nvSpPr>
        <p:spPr>
          <a:xfrm>
            <a:off x="1698165" y="3875311"/>
            <a:ext cx="990605" cy="3156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cs typeface="Arial" pitchFamily="34" charset="0"/>
              </a:rPr>
              <a:t>Charm++ Control</a:t>
            </a:r>
            <a:endParaRPr lang="en-US" sz="105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3401" y="2119258"/>
            <a:ext cx="1654628" cy="360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98029" y="2119254"/>
            <a:ext cx="1661416" cy="360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48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1"/>
            <a:ext cx="8458200" cy="35813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Charm++ embodies an adaptive, introspective runtime system</a:t>
            </a:r>
          </a:p>
          <a:p>
            <a:r>
              <a:rPr lang="en-US" dirty="0" smtClean="0"/>
              <a:t>Many applications have been developed using it</a:t>
            </a:r>
          </a:p>
          <a:p>
            <a:pPr lvl="1"/>
            <a:r>
              <a:rPr lang="en-US" dirty="0" smtClean="0"/>
              <a:t>NAMD, ChaNGa, </a:t>
            </a:r>
            <a:r>
              <a:rPr lang="en-US" dirty="0" err="1" smtClean="0"/>
              <a:t>Episimdemics</a:t>
            </a:r>
            <a:r>
              <a:rPr lang="en-US" dirty="0" smtClean="0"/>
              <a:t>, OpenAtom, …</a:t>
            </a:r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miniApps</a:t>
            </a:r>
            <a:r>
              <a:rPr lang="en-US" dirty="0" smtClean="0"/>
              <a:t>, and third-party apps</a:t>
            </a:r>
          </a:p>
          <a:p>
            <a:r>
              <a:rPr lang="en-US" dirty="0" err="1" smtClean="0"/>
              <a:t>Adaptivity</a:t>
            </a:r>
            <a:r>
              <a:rPr lang="en-US" dirty="0" smtClean="0"/>
              <a:t> developed for apps is useful for addressing </a:t>
            </a:r>
            <a:r>
              <a:rPr lang="en-US" dirty="0" err="1" smtClean="0"/>
              <a:t>exascale</a:t>
            </a:r>
            <a:r>
              <a:rPr lang="en-US" dirty="0" smtClean="0"/>
              <a:t> challenges</a:t>
            </a:r>
          </a:p>
          <a:p>
            <a:pPr lvl="1"/>
            <a:r>
              <a:rPr lang="en-US" dirty="0" smtClean="0"/>
              <a:t>Resilience, power/temperature optimizations, ..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58629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FE8637"/>
                </a:solidFill>
                <a:latin typeface="Apple Chancery"/>
                <a:cs typeface="Apple Chancery"/>
              </a:rPr>
              <a:t>Overdecomposition</a:t>
            </a:r>
            <a:endParaRPr lang="en-US" sz="2400" dirty="0">
              <a:solidFill>
                <a:srgbClr val="FE8637"/>
              </a:solidFill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5867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E8637"/>
                </a:solidFill>
                <a:latin typeface="Apple Chancery"/>
                <a:cs typeface="Apple Chancery"/>
              </a:rPr>
              <a:t>Asynchrony</a:t>
            </a:r>
            <a:endParaRPr lang="en-US" sz="2400" dirty="0">
              <a:solidFill>
                <a:srgbClr val="FE8637"/>
              </a:solidFill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48805" y="5867400"/>
            <a:ext cx="1999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FE8637"/>
                </a:solidFill>
                <a:latin typeface="Apple Chancery"/>
                <a:cs typeface="Apple Chancery"/>
              </a:rPr>
              <a:t>Migratability</a:t>
            </a:r>
            <a:endParaRPr lang="en-US" sz="2400" dirty="0">
              <a:solidFill>
                <a:srgbClr val="FE8637"/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57200" y="5472781"/>
            <a:ext cx="8229600" cy="400110"/>
          </a:xfrm>
          <a:prstGeom prst="rect">
            <a:avLst/>
          </a:prstGeom>
          <a:solidFill>
            <a:srgbClr val="CCFFFF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More Info: 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charm.cs.illinois.edu/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prstClr val="black"/>
                </a:solidFill>
              </a:rPr>
              <a:t>(including </a:t>
            </a:r>
            <a:r>
              <a:rPr lang="en-US" sz="2000" dirty="0">
                <a:solidFill>
                  <a:prstClr val="black"/>
                </a:solidFill>
              </a:rPr>
              <a:t>the </a:t>
            </a:r>
            <a:r>
              <a:rPr lang="en-US" sz="2000" dirty="0" err="1" smtClean="0">
                <a:solidFill>
                  <a:prstClr val="black"/>
                </a:solidFill>
              </a:rPr>
              <a:t>miniApps</a:t>
            </a:r>
            <a:r>
              <a:rPr lang="en-US" sz="2000" dirty="0" smtClean="0">
                <a:solidFill>
                  <a:prstClr val="black"/>
                </a:solidFill>
              </a:rPr>
              <a:t>)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76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NAMD: </a:t>
            </a:r>
            <a:r>
              <a:rPr lang="en-US" dirty="0" err="1" smtClean="0"/>
              <a:t>Biomolecular</a:t>
            </a:r>
            <a:r>
              <a:rPr lang="en-US" dirty="0" smtClean="0"/>
              <a:t> Simulations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Collaboration </a:t>
            </a:r>
            <a:r>
              <a:rPr lang="en-US" dirty="0"/>
              <a:t>with </a:t>
            </a:r>
            <a:r>
              <a:rPr lang="en-US" dirty="0" smtClean="0"/>
              <a:t>K. </a:t>
            </a:r>
            <a:r>
              <a:rPr lang="en-US" dirty="0" err="1"/>
              <a:t>Schulten</a:t>
            </a:r>
            <a:endParaRPr lang="en-US" dirty="0"/>
          </a:p>
          <a:p>
            <a:r>
              <a:rPr lang="en-US" dirty="0"/>
              <a:t>With over </a:t>
            </a:r>
            <a:r>
              <a:rPr lang="en-US" dirty="0" smtClean="0"/>
              <a:t>50,000 </a:t>
            </a:r>
            <a:r>
              <a:rPr lang="en-US" dirty="0"/>
              <a:t>registered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Scaled to most top US supercomputers</a:t>
            </a:r>
          </a:p>
          <a:p>
            <a:r>
              <a:rPr lang="en-US" dirty="0"/>
              <a:t>I</a:t>
            </a:r>
            <a:r>
              <a:rPr lang="en-US" dirty="0" smtClean="0"/>
              <a:t>n production use on supercomputers and clusters and desktops</a:t>
            </a:r>
          </a:p>
          <a:p>
            <a:r>
              <a:rPr lang="en-US" dirty="0" smtClean="0"/>
              <a:t>Gordon Bell award in 2002</a:t>
            </a:r>
          </a:p>
        </p:txBody>
      </p:sp>
      <p:pic>
        <p:nvPicPr>
          <p:cNvPr id="10" name="Picture 9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1371600"/>
            <a:ext cx="4343400" cy="24431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29200" y="3852208"/>
            <a:ext cx="381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8000"/>
                </a:solidFill>
                <a:latin typeface="Lucida Sans Unicode"/>
              </a:rPr>
              <a:t>Recent success: Determination of the structure of HIV capsid by researchers including Prof </a:t>
            </a:r>
            <a:r>
              <a:rPr lang="en-US" sz="2400" dirty="0" err="1">
                <a:solidFill>
                  <a:srgbClr val="008000"/>
                </a:solidFill>
                <a:latin typeface="Lucida Sans Unicode"/>
              </a:rPr>
              <a:t>Schulten</a:t>
            </a:r>
            <a:r>
              <a:rPr lang="en-US" sz="2400" dirty="0">
                <a:solidFill>
                  <a:srgbClr val="008000"/>
                </a:solidFill>
                <a:latin typeface="Lucida Sans Unicode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C39AB-C319-403C-8545-69BA255C3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9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Parallelization using Charm++</a:t>
            </a: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2A2166-46F5-4F64-832F-9710E81F95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524000"/>
            <a:ext cx="7467600" cy="3635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0" name="Rounded Rectangle 9"/>
          <p:cNvSpPr/>
          <p:nvPr/>
        </p:nvSpPr>
        <p:spPr>
          <a:xfrm>
            <a:off x="3124200" y="2819400"/>
            <a:ext cx="2057400" cy="914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endParaRPr lang="en-US" sz="2400" dirty="0">
              <a:solidFill>
                <a:prstClr val="white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1947667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example: 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High </a:t>
            </a:r>
            <a:r>
              <a:rPr lang="en-US" sz="2600" dirty="0"/>
              <a:t>p</a:t>
            </a:r>
            <a:r>
              <a:rPr lang="en-US" sz="2600" dirty="0" smtClean="0"/>
              <a:t>erforming examples (objects are the work-data units in Charm++):</a:t>
            </a:r>
          </a:p>
          <a:p>
            <a:r>
              <a:rPr lang="en-US" sz="2600" dirty="0" smtClean="0"/>
              <a:t>On </a:t>
            </a:r>
            <a:r>
              <a:rPr lang="en-US" sz="2600" dirty="0"/>
              <a:t>Blue Waters</a:t>
            </a:r>
            <a:r>
              <a:rPr lang="en-US" sz="2600" dirty="0" smtClean="0"/>
              <a:t>,</a:t>
            </a:r>
            <a:r>
              <a:rPr lang="en-US" sz="2600" dirty="0"/>
              <a:t> 100M atom </a:t>
            </a:r>
            <a:r>
              <a:rPr lang="en-US" sz="2600" dirty="0" smtClean="0"/>
              <a:t>simulation </a:t>
            </a:r>
            <a:r>
              <a:rPr lang="en-US" sz="2600" dirty="0"/>
              <a:t> </a:t>
            </a:r>
            <a:endParaRPr lang="en-US" sz="2600" dirty="0" smtClean="0"/>
          </a:p>
          <a:p>
            <a:pPr lvl="1"/>
            <a:r>
              <a:rPr lang="en-US" dirty="0" smtClean="0"/>
              <a:t>128K </a:t>
            </a:r>
            <a:r>
              <a:rPr lang="en-US" dirty="0"/>
              <a:t>cores (4K nodes</a:t>
            </a:r>
            <a:r>
              <a:rPr lang="en-US" dirty="0" smtClean="0"/>
              <a:t>):</a:t>
            </a:r>
            <a:r>
              <a:rPr lang="en-US" dirty="0"/>
              <a:t> 5,510,202 </a:t>
            </a:r>
            <a:r>
              <a:rPr lang="en-US" dirty="0" smtClean="0"/>
              <a:t>objects </a:t>
            </a:r>
            <a:endParaRPr lang="en-US" dirty="0"/>
          </a:p>
          <a:p>
            <a:r>
              <a:rPr lang="en-US" sz="2600" dirty="0"/>
              <a:t>Edison, </a:t>
            </a:r>
            <a:r>
              <a:rPr lang="en-US" sz="2200" dirty="0" smtClean="0"/>
              <a:t>Apoa1 (</a:t>
            </a:r>
            <a:r>
              <a:rPr lang="en-US" sz="2200" dirty="0"/>
              <a:t>92K atoms</a:t>
            </a:r>
            <a:r>
              <a:rPr lang="en-US" sz="2200" dirty="0" smtClean="0"/>
              <a:t>) </a:t>
            </a:r>
            <a:r>
              <a:rPr lang="en-US" sz="2200" dirty="0"/>
              <a:t> </a:t>
            </a:r>
            <a:endParaRPr lang="en-US" sz="2200" dirty="0" smtClean="0"/>
          </a:p>
          <a:p>
            <a:pPr lvl="1"/>
            <a:r>
              <a:rPr lang="en-US" dirty="0" smtClean="0"/>
              <a:t>4K cores: </a:t>
            </a:r>
            <a:r>
              <a:rPr lang="en-US" dirty="0"/>
              <a:t> </a:t>
            </a:r>
            <a:r>
              <a:rPr lang="en-US" dirty="0" smtClean="0"/>
              <a:t>33,124 objects</a:t>
            </a:r>
            <a:endParaRPr lang="en-US" dirty="0"/>
          </a:p>
          <a:p>
            <a:r>
              <a:rPr lang="en-US" sz="2600" dirty="0"/>
              <a:t>Hopper, </a:t>
            </a:r>
            <a:r>
              <a:rPr lang="en-US" sz="2600" dirty="0" smtClean="0"/>
              <a:t>STMV (1M atoms</a:t>
            </a:r>
            <a:r>
              <a:rPr lang="en-US" sz="2600" dirty="0"/>
              <a:t>)</a:t>
            </a:r>
            <a:endParaRPr lang="en-US" sz="2600" dirty="0" smtClean="0"/>
          </a:p>
          <a:p>
            <a:pPr lvl="1"/>
            <a:r>
              <a:rPr lang="en-US" dirty="0" smtClean="0"/>
              <a:t>15,360</a:t>
            </a:r>
            <a:r>
              <a:rPr lang="en-US" sz="2200" dirty="0" smtClean="0"/>
              <a:t> cores: </a:t>
            </a:r>
            <a:r>
              <a:rPr lang="en-US" sz="2200" dirty="0"/>
              <a:t> 430,612 </a:t>
            </a:r>
            <a:r>
              <a:rPr lang="en-US" sz="2000" dirty="0" smtClean="0"/>
              <a:t>objects</a:t>
            </a:r>
          </a:p>
          <a:p>
            <a:pPr lvl="1"/>
            <a:endParaRPr lang="en-US" sz="2200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468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751164" y="5852937"/>
            <a:ext cx="7772400" cy="771599"/>
          </a:xfrm>
        </p:spPr>
        <p:txBody>
          <a:bodyPr/>
          <a:lstStyle/>
          <a:p>
            <a:r>
              <a:rPr lang="en-US" sz="1800" dirty="0"/>
              <a:t>NAMD strong scaling on Titan Cray XK7, Blue Waters Cray XE6, and Mira IBM Blue Gene/Q for 21M and 224M atom benchmarks</a:t>
            </a:r>
          </a:p>
        </p:txBody>
      </p:sp>
      <p:pic>
        <p:nvPicPr>
          <p:cNvPr id="9" name="Picture 8" descr="crosspl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873" y="694994"/>
            <a:ext cx="7376829" cy="516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69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986.nmtest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4986" y="304800"/>
            <a:ext cx="10039814" cy="6274884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800600" cy="1265238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ChaNGa: Parallel Gravity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46482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Collaborative project (NSF)</a:t>
            </a: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with Tom Quinn, Univ. of Washington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Gravity, gas dynamics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Barnes-Hut tree codes</a:t>
            </a: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Oct tree is natural 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decomp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Geometry has better aspect ratios, so you “open” up fewer nodes</a:t>
            </a: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But is not used because it leads to bad load balance</a:t>
            </a: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Assumption: one-to-one map between sub-trees and PEs</a:t>
            </a:r>
          </a:p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Binary trees are considered better load balanced</a:t>
            </a:r>
          </a:p>
          <a:p>
            <a:pPr lvl="1"/>
            <a:endParaRPr lang="en-US" dirty="0" smtClean="0"/>
          </a:p>
        </p:txBody>
      </p:sp>
      <p:sp>
        <p:nvSpPr>
          <p:cNvPr id="4301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5105400"/>
            <a:ext cx="4191000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With Charm++: Use Oct-Tree, and let Charm++ map subtrees to processors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457200"/>
            <a:ext cx="3886200" cy="83026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777C84">
                    <a:lumMod val="40000"/>
                    <a:lumOff val="60000"/>
                  </a:srgbClr>
                </a:solidFill>
                <a:latin typeface="Times New Roman" pitchFamily="18" charset="0"/>
              </a:rPr>
              <a:t>Evolution of Universe and Galaxy 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0998645"/>
      </p:ext>
    </p:extLst>
  </p:cSld>
  <p:clrMapOvr>
    <a:masterClrMapping/>
  </p:clrMapOvr>
  <p:transition advTm="11398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ChaNGa : a recent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738" y="1676400"/>
            <a:ext cx="72485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82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i="1" dirty="0" err="1">
                <a:solidFill>
                  <a:srgbClr val="B32C16">
                    <a:lumMod val="50000"/>
                  </a:srgbClr>
                </a:solidFill>
                <a:latin typeface="Lucida Sans Unicode"/>
              </a:rPr>
              <a:t>OpenAtom</a:t>
            </a:r>
            <a:endParaRPr lang="en-US" sz="3600" i="1" dirty="0">
              <a:solidFill>
                <a:srgbClr val="B32C16">
                  <a:lumMod val="50000"/>
                </a:srgbClr>
              </a:solidFill>
              <a:latin typeface="Lucida Sans Unicode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F39D">
                    <a:lumMod val="10000"/>
                  </a:srgbClr>
                </a:solidFill>
                <a:latin typeface="Lucida Sans Unicode"/>
              </a:rPr>
              <a:t>Car-</a:t>
            </a:r>
            <a:r>
              <a:rPr lang="en-US" sz="2800" dirty="0" err="1">
                <a:solidFill>
                  <a:srgbClr val="FFF39D">
                    <a:lumMod val="10000"/>
                  </a:srgbClr>
                </a:solidFill>
                <a:latin typeface="Lucida Sans Unicode"/>
              </a:rPr>
              <a:t>Parinello</a:t>
            </a:r>
            <a:r>
              <a:rPr lang="en-US" sz="2800" dirty="0">
                <a:solidFill>
                  <a:srgbClr val="FFF39D">
                    <a:lumMod val="10000"/>
                  </a:srgbClr>
                </a:solidFill>
                <a:latin typeface="Lucida Sans Unicode"/>
              </a:rPr>
              <a:t> Molecular Dynamics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39D">
                    <a:lumMod val="10000"/>
                  </a:srgbClr>
                </a:solidFill>
                <a:latin typeface="Lucida Sans Unicode"/>
              </a:rPr>
              <a:t>NSF ITR 2001-2007, IBM, DOE,NSF </a:t>
            </a:r>
          </a:p>
        </p:txBody>
      </p:sp>
      <p:sp>
        <p:nvSpPr>
          <p:cNvPr id="4813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72E0-3E7F-4709-B8DF-5EC8A0346E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8134" name="Group 19"/>
          <p:cNvGrpSpPr>
            <a:grpSpLocks/>
          </p:cNvGrpSpPr>
          <p:nvPr/>
        </p:nvGrpSpPr>
        <p:grpSpPr bwMode="auto">
          <a:xfrm>
            <a:off x="609600" y="1676400"/>
            <a:ext cx="8051939" cy="4953000"/>
            <a:chOff x="530225" y="1219200"/>
            <a:chExt cx="8180716" cy="5638800"/>
          </a:xfrm>
        </p:grpSpPr>
        <p:sp>
          <p:nvSpPr>
            <p:cNvPr id="48136" name="Text Box 5"/>
            <p:cNvSpPr txBox="1">
              <a:spLocks noChangeArrowheads="1"/>
            </p:cNvSpPr>
            <p:nvPr/>
          </p:nvSpPr>
          <p:spPr bwMode="auto">
            <a:xfrm>
              <a:off x="655638" y="1219200"/>
              <a:ext cx="3178865" cy="47391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81639" tIns="42452" rIns="81639" bIns="42452">
              <a:spAutoFit/>
            </a:bodyPr>
            <a:lstStyle/>
            <a:p>
              <a:pPr defTabSz="914400" fontAlgn="base">
                <a:lnSpc>
                  <a:spcPct val="86000"/>
                </a:lnSpc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828675" algn="l"/>
                  <a:tab pos="1657350" algn="l"/>
                  <a:tab pos="2487613" algn="l"/>
                  <a:tab pos="3316288" algn="l"/>
                  <a:tab pos="4146550" algn="l"/>
                  <a:tab pos="4975225" algn="l"/>
                  <a:tab pos="5805488" algn="l"/>
                  <a:tab pos="6634163" algn="l"/>
                  <a:tab pos="7464425" algn="l"/>
                  <a:tab pos="8293100" algn="l"/>
                  <a:tab pos="9123363" algn="l"/>
                </a:tabLst>
              </a:pPr>
              <a:r>
                <a:rPr lang="en-GB" sz="2400" dirty="0">
                  <a:solidFill>
                    <a:srgbClr val="B32C16">
                      <a:lumMod val="50000"/>
                    </a:srgbClr>
                  </a:solidFill>
                  <a:latin typeface="Lucida Sans Unicode"/>
                </a:rPr>
                <a:t>Molecular Clusters :</a:t>
              </a:r>
            </a:p>
          </p:txBody>
        </p:sp>
        <p:pic>
          <p:nvPicPr>
            <p:cNvPr id="4813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49533" y="1826455"/>
              <a:ext cx="2047875" cy="213518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4813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" y="4724400"/>
              <a:ext cx="2127250" cy="2133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4813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062" y="1826455"/>
              <a:ext cx="2014538" cy="228758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48140" name="Text Box 6"/>
            <p:cNvSpPr txBox="1">
              <a:spLocks noChangeArrowheads="1"/>
            </p:cNvSpPr>
            <p:nvPr/>
          </p:nvSpPr>
          <p:spPr bwMode="auto">
            <a:xfrm>
              <a:off x="6242050" y="1295400"/>
              <a:ext cx="1851524" cy="47391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81639" tIns="42452" rIns="81639" bIns="42452">
              <a:spAutoFit/>
            </a:bodyPr>
            <a:lstStyle/>
            <a:p>
              <a:pPr defTabSz="914400" fontAlgn="base">
                <a:lnSpc>
                  <a:spcPct val="86000"/>
                </a:lnSpc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828675" algn="l"/>
                  <a:tab pos="1657350" algn="l"/>
                  <a:tab pos="2487613" algn="l"/>
                  <a:tab pos="3316288" algn="l"/>
                  <a:tab pos="4146550" algn="l"/>
                  <a:tab pos="4975225" algn="l"/>
                  <a:tab pos="5805488" algn="l"/>
                  <a:tab pos="6634163" algn="l"/>
                  <a:tab pos="7464425" algn="l"/>
                  <a:tab pos="8293100" algn="l"/>
                  <a:tab pos="9123363" algn="l"/>
                </a:tabLst>
              </a:pPr>
              <a:r>
                <a:rPr lang="en-GB" sz="2400" dirty="0" err="1">
                  <a:solidFill>
                    <a:srgbClr val="B32C16">
                      <a:lumMod val="50000"/>
                    </a:srgbClr>
                  </a:solidFill>
                  <a:latin typeface="Lucida Sans Unicode"/>
                </a:rPr>
                <a:t>Nanowires</a:t>
              </a:r>
              <a:r>
                <a:rPr lang="en-GB" sz="2400" dirty="0">
                  <a:solidFill>
                    <a:srgbClr val="B32C16">
                      <a:lumMod val="50000"/>
                    </a:srgbClr>
                  </a:solidFill>
                  <a:latin typeface="Lucida Sans Unicode"/>
                </a:rPr>
                <a:t>:</a:t>
              </a:r>
            </a:p>
          </p:txBody>
        </p:sp>
        <p:sp>
          <p:nvSpPr>
            <p:cNvPr id="48141" name="Text Box 7"/>
            <p:cNvSpPr txBox="1">
              <a:spLocks noChangeArrowheads="1"/>
            </p:cNvSpPr>
            <p:nvPr/>
          </p:nvSpPr>
          <p:spPr bwMode="auto">
            <a:xfrm>
              <a:off x="530225" y="4191000"/>
              <a:ext cx="3897095" cy="47391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81639" tIns="42452" rIns="81639" bIns="42452">
              <a:spAutoFit/>
            </a:bodyPr>
            <a:lstStyle/>
            <a:p>
              <a:pPr defTabSz="914400" fontAlgn="base">
                <a:lnSpc>
                  <a:spcPct val="86000"/>
                </a:lnSpc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828675" algn="l"/>
                  <a:tab pos="1657350" algn="l"/>
                  <a:tab pos="2487613" algn="l"/>
                  <a:tab pos="3316288" algn="l"/>
                  <a:tab pos="4146550" algn="l"/>
                  <a:tab pos="4975225" algn="l"/>
                  <a:tab pos="5805488" algn="l"/>
                  <a:tab pos="6634163" algn="l"/>
                  <a:tab pos="7464425" algn="l"/>
                  <a:tab pos="8293100" algn="l"/>
                  <a:tab pos="9123363" algn="l"/>
                </a:tabLst>
              </a:pPr>
              <a:r>
                <a:rPr lang="en-GB" sz="2400" dirty="0">
                  <a:solidFill>
                    <a:srgbClr val="B32C16">
                      <a:lumMod val="50000"/>
                    </a:srgbClr>
                  </a:solidFill>
                  <a:latin typeface="Lucida Sans Unicode"/>
                </a:rPr>
                <a:t>Semiconductor Surfaces:</a:t>
              </a:r>
            </a:p>
          </p:txBody>
        </p:sp>
        <p:sp>
          <p:nvSpPr>
            <p:cNvPr id="48142" name="Text Box 8"/>
            <p:cNvSpPr txBox="1">
              <a:spLocks noChangeArrowheads="1"/>
            </p:cNvSpPr>
            <p:nvPr/>
          </p:nvSpPr>
          <p:spPr bwMode="auto">
            <a:xfrm>
              <a:off x="5672139" y="4114800"/>
              <a:ext cx="3038802" cy="47391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81639" tIns="42452" rIns="81639" bIns="42452">
              <a:spAutoFit/>
            </a:bodyPr>
            <a:lstStyle/>
            <a:p>
              <a:pPr defTabSz="914400" fontAlgn="base">
                <a:lnSpc>
                  <a:spcPct val="86000"/>
                </a:lnSpc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828675" algn="l"/>
                  <a:tab pos="1657350" algn="l"/>
                  <a:tab pos="2487613" algn="l"/>
                  <a:tab pos="3316288" algn="l"/>
                  <a:tab pos="4146550" algn="l"/>
                  <a:tab pos="4975225" algn="l"/>
                  <a:tab pos="5805488" algn="l"/>
                  <a:tab pos="6634163" algn="l"/>
                  <a:tab pos="7464425" algn="l"/>
                  <a:tab pos="8293100" algn="l"/>
                  <a:tab pos="9123363" algn="l"/>
                </a:tabLst>
              </a:pPr>
              <a:r>
                <a:rPr lang="en-GB" sz="2400" dirty="0">
                  <a:solidFill>
                    <a:srgbClr val="B32C16">
                      <a:lumMod val="50000"/>
                    </a:srgbClr>
                  </a:solidFill>
                  <a:latin typeface="Lucida Sans Unicode"/>
                </a:rPr>
                <a:t>3D-Solids/Liquids:</a:t>
              </a:r>
            </a:p>
          </p:txBody>
        </p:sp>
        <p:pic>
          <p:nvPicPr>
            <p:cNvPr id="4814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213" y="4548188"/>
              <a:ext cx="2439987" cy="21574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2895600" y="2362200"/>
            <a:ext cx="2971800" cy="1676400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Book Antiqua" pitchFamily="18" charset="0"/>
              </a:rPr>
              <a:t>Recent NSF SSI-SI2 grant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Book Antiqua" pitchFamily="18" charset="0"/>
              </a:rPr>
              <a:t>With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Book Antiqua" pitchFamily="18" charset="0"/>
              </a:rPr>
              <a:t>G. Martyna (IBM)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 err="1">
                <a:solidFill>
                  <a:prstClr val="black"/>
                </a:solidFill>
                <a:latin typeface="Book Antiqua" pitchFamily="18" charset="0"/>
              </a:rPr>
              <a:t>Sohrab</a:t>
            </a:r>
            <a:r>
              <a:rPr lang="en-US" sz="2000" dirty="0">
                <a:solidFill>
                  <a:prstClr val="black"/>
                </a:solidFill>
                <a:latin typeface="Book Antiqua" pitchFamily="18" charset="0"/>
              </a:rPr>
              <a:t> Ismail-</a:t>
            </a:r>
            <a:r>
              <a:rPr lang="en-US" sz="2000" dirty="0" err="1">
                <a:solidFill>
                  <a:prstClr val="black"/>
                </a:solidFill>
                <a:latin typeface="Book Antiqua" pitchFamily="18" charset="0"/>
              </a:rPr>
              <a:t>Beigi</a:t>
            </a:r>
            <a:endParaRPr lang="en-US" sz="20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4953000"/>
            <a:ext cx="8229600" cy="954107"/>
          </a:xfrm>
          <a:prstGeom prst="rect">
            <a:avLst/>
          </a:prstGeom>
          <a:solidFill>
            <a:schemeClr val="accent1">
              <a:lumMod val="40000"/>
              <a:lumOff val="60000"/>
              <a:alpha val="91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>
                <a:solidFill>
                  <a:prstClr val="black"/>
                </a:solidFill>
                <a:latin typeface="Times New Roman" pitchFamily="18" charset="0"/>
              </a:rPr>
              <a:t>Using Charm++ virtualization, we can efficiently scale small (32 molecule) systems to thousands of processors</a:t>
            </a:r>
            <a:endParaRPr lang="en-US" sz="2800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738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Decomposition and Computation Flow</a:t>
            </a:r>
            <a:endParaRPr lang="en-US" dirty="0" smtClean="0"/>
          </a:p>
        </p:txBody>
      </p:sp>
      <p:sp>
        <p:nvSpPr>
          <p:cNvPr id="5018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>
              <a:solidFill>
                <a:srgbClr val="575F6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5D6F5-C874-4283-99EA-D93D3B58E0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838200"/>
            <a:ext cx="9142412" cy="5524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943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9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plpreso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730</Words>
  <Application>Microsoft Macintosh PowerPoint</Application>
  <PresentationFormat>On-screen Show (4:3)</PresentationFormat>
  <Paragraphs>194</Paragraphs>
  <Slides>19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Apple Chancery</vt:lpstr>
      <vt:lpstr>Book Antiqua</vt:lpstr>
      <vt:lpstr>Calibri</vt:lpstr>
      <vt:lpstr>DejaVu Sans</vt:lpstr>
      <vt:lpstr>Lucida Sans Unicode</vt:lpstr>
      <vt:lpstr>Times New Roman</vt:lpstr>
      <vt:lpstr>Wingdings</vt:lpstr>
      <vt:lpstr>Arial</vt:lpstr>
      <vt:lpstr>1_Office Theme</vt:lpstr>
      <vt:lpstr>pplpreso</vt:lpstr>
      <vt:lpstr>Charm++  Concluding remarks</vt:lpstr>
      <vt:lpstr>NAMD: Biomolecular Simulations</vt:lpstr>
      <vt:lpstr>Parallelization using Charm++</vt:lpstr>
      <vt:lpstr>Grainsize example: NAMD</vt:lpstr>
      <vt:lpstr>NAMD strong scaling on Titan Cray XK7, Blue Waters Cray XE6, and Mira IBM Blue Gene/Q for 21M and 224M atom benchmarks</vt:lpstr>
      <vt:lpstr>ChaNGa: Parallel Gravity</vt:lpstr>
      <vt:lpstr>ChaNGa : a recent result</vt:lpstr>
      <vt:lpstr>PowerPoint Presentation</vt:lpstr>
      <vt:lpstr>Decomposition and Computation Flow</vt:lpstr>
      <vt:lpstr>MiniApps</vt:lpstr>
      <vt:lpstr>More MiniApps</vt:lpstr>
      <vt:lpstr>PowerPoint Presentation</vt:lpstr>
      <vt:lpstr>Fault Tolerance in Charm++/AMPI</vt:lpstr>
      <vt:lpstr>PowerPoint Presentation</vt:lpstr>
      <vt:lpstr>PowerPoint Presentation</vt:lpstr>
      <vt:lpstr>Saving Cooling Energy</vt:lpstr>
      <vt:lpstr>PARM:Power Aware Resource Manager</vt:lpstr>
      <vt:lpstr>Charm++ interoperates with MPI</vt:lpstr>
      <vt:lpstr>Summary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Charm++  Motivations and Basic Ideas</dc:title>
  <dc:creator>Michael Robson</dc:creator>
  <cp:lastModifiedBy>Microsoft Office User</cp:lastModifiedBy>
  <cp:revision>19</cp:revision>
  <dcterms:created xsi:type="dcterms:W3CDTF">2016-08-22T20:19:20Z</dcterms:created>
  <dcterms:modified xsi:type="dcterms:W3CDTF">2017-03-29T17:21:33Z</dcterms:modified>
</cp:coreProperties>
</file>